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E9B5C7-6824-4599-B96F-E51EF9ACDF86}" type="datetimeFigureOut">
              <a:rPr lang="en-AU" smtClean="0"/>
              <a:t>15/08/2011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B5D33B1-04EE-47F1-B361-13A0B5E0E81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D:\Users\08470047\Documents\Unit%202%20Health%20and%20Human%20Development\Positive%20Parenting%20Program%20(Triple%20P).mp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Page 269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b="1" dirty="0"/>
              <a:t>The impact of the social environment (family)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833557"/>
            <a:ext cx="3024336" cy="270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92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Family socioeconomic status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775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/>
              <a:t>The key </a:t>
            </a:r>
            <a:r>
              <a:rPr lang="en-AU" dirty="0" smtClean="0"/>
              <a:t>elements of </a:t>
            </a:r>
            <a:r>
              <a:rPr lang="en-AU" dirty="0"/>
              <a:t>income, education </a:t>
            </a:r>
            <a:r>
              <a:rPr lang="en-AU" dirty="0" smtClean="0"/>
              <a:t>level, employment </a:t>
            </a:r>
            <a:r>
              <a:rPr lang="en-AU" dirty="0"/>
              <a:t>status </a:t>
            </a:r>
            <a:r>
              <a:rPr lang="en-AU" dirty="0" smtClean="0"/>
              <a:t>and occupational </a:t>
            </a:r>
            <a:r>
              <a:rPr lang="en-AU" dirty="0"/>
              <a:t>type determine </a:t>
            </a:r>
            <a:r>
              <a:rPr lang="en-AU" dirty="0" smtClean="0"/>
              <a:t>a person’s socioeconomic status.</a:t>
            </a:r>
          </a:p>
          <a:p>
            <a:pPr marL="514350" indent="-514350">
              <a:buAutoNum type="arabicPeriod"/>
            </a:pPr>
            <a:r>
              <a:rPr lang="en-AU" b="1" dirty="0" smtClean="0">
                <a:solidFill>
                  <a:schemeClr val="accent1"/>
                </a:solidFill>
              </a:rPr>
              <a:t>Parental education</a:t>
            </a:r>
          </a:p>
          <a:p>
            <a:pPr marL="0" indent="0">
              <a:buNone/>
            </a:pPr>
            <a:r>
              <a:rPr lang="en-AU" dirty="0"/>
              <a:t>Higher levels of education </a:t>
            </a:r>
            <a:r>
              <a:rPr lang="en-AU" dirty="0" smtClean="0"/>
              <a:t>are related </a:t>
            </a:r>
            <a:r>
              <a:rPr lang="en-AU" dirty="0"/>
              <a:t>to higher income and better employment prospects. It can also </a:t>
            </a:r>
            <a:r>
              <a:rPr lang="en-AU" dirty="0" smtClean="0"/>
              <a:t>have a </a:t>
            </a:r>
            <a:r>
              <a:rPr lang="en-AU" dirty="0"/>
              <a:t>more direct influence on health by providing knowledge and skills </a:t>
            </a:r>
            <a:r>
              <a:rPr lang="en-AU" dirty="0" smtClean="0"/>
              <a:t>to assist </a:t>
            </a:r>
            <a:r>
              <a:rPr lang="en-AU" dirty="0"/>
              <a:t>in accessing health services and live a healthy lifestyle.</a:t>
            </a:r>
            <a:endParaRPr lang="en-AU" dirty="0" smtClean="0"/>
          </a:p>
          <a:p>
            <a:pPr marL="0" indent="0">
              <a:buNone/>
            </a:pPr>
            <a:r>
              <a:rPr lang="en-AU" b="1" dirty="0" smtClean="0">
                <a:solidFill>
                  <a:schemeClr val="accent1"/>
                </a:solidFill>
              </a:rPr>
              <a:t>2.   Parental </a:t>
            </a:r>
            <a:r>
              <a:rPr lang="en-AU" b="1" dirty="0">
                <a:solidFill>
                  <a:schemeClr val="accent1"/>
                </a:solidFill>
              </a:rPr>
              <a:t>employment </a:t>
            </a:r>
            <a:r>
              <a:rPr lang="en-AU" b="1" dirty="0" smtClean="0">
                <a:solidFill>
                  <a:schemeClr val="accent1"/>
                </a:solidFill>
              </a:rPr>
              <a:t>status</a:t>
            </a:r>
          </a:p>
          <a:p>
            <a:pPr marL="0" indent="0">
              <a:buNone/>
            </a:pPr>
            <a:r>
              <a:rPr lang="en-AU" dirty="0"/>
              <a:t>Unemployment reduces </a:t>
            </a:r>
            <a:r>
              <a:rPr lang="en-AU" dirty="0" smtClean="0"/>
              <a:t>the opportunity </a:t>
            </a:r>
            <a:r>
              <a:rPr lang="en-AU" dirty="0"/>
              <a:t>for an individual to purchase </a:t>
            </a:r>
            <a:r>
              <a:rPr lang="en-AU" dirty="0" smtClean="0"/>
              <a:t>health-related goods </a:t>
            </a:r>
            <a:r>
              <a:rPr lang="en-AU" dirty="0"/>
              <a:t>and services such as health care and nutritious </a:t>
            </a:r>
            <a:r>
              <a:rPr lang="en-AU" dirty="0" smtClean="0"/>
              <a:t>food, for </a:t>
            </a:r>
            <a:r>
              <a:rPr lang="en-AU" dirty="0"/>
              <a:t>themselves or a family member. It can also have </a:t>
            </a:r>
            <a:r>
              <a:rPr lang="en-AU" dirty="0" smtClean="0"/>
              <a:t>negative psychological </a:t>
            </a:r>
            <a:r>
              <a:rPr lang="en-AU" dirty="0"/>
              <a:t>and social impacts.</a:t>
            </a:r>
            <a:endParaRPr lang="en-AU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39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404664"/>
            <a:ext cx="8075240" cy="5976664"/>
          </a:xfrm>
        </p:spPr>
        <p:txBody>
          <a:bodyPr/>
          <a:lstStyle/>
          <a:p>
            <a:pPr marL="0" indent="0">
              <a:buNone/>
            </a:pPr>
            <a:r>
              <a:rPr lang="en-AU" b="1" dirty="0" smtClean="0">
                <a:solidFill>
                  <a:schemeClr val="accent1"/>
                </a:solidFill>
              </a:rPr>
              <a:t>3. Occupation</a:t>
            </a:r>
          </a:p>
          <a:p>
            <a:pPr marL="0" indent="0">
              <a:buNone/>
            </a:pPr>
            <a:r>
              <a:rPr lang="en-AU" dirty="0"/>
              <a:t>Generally, people who work in blue collar or manual and low skilled </a:t>
            </a:r>
            <a:r>
              <a:rPr lang="en-AU" dirty="0" smtClean="0"/>
              <a:t>jobs are </a:t>
            </a:r>
            <a:r>
              <a:rPr lang="en-AU" dirty="0"/>
              <a:t>exposed to a greater range of physical hazards. They may also </a:t>
            </a:r>
            <a:r>
              <a:rPr lang="en-AU" dirty="0" smtClean="0"/>
              <a:t>experience poor </a:t>
            </a:r>
            <a:r>
              <a:rPr lang="en-AU" dirty="0"/>
              <a:t>social and mental health due to the lack of control they have in </a:t>
            </a:r>
            <a:r>
              <a:rPr lang="en-AU" dirty="0" smtClean="0"/>
              <a:t>their job</a:t>
            </a:r>
            <a:r>
              <a:rPr lang="en-AU" dirty="0"/>
              <a:t>. As a result, they tend to have poorer health, more disability and </a:t>
            </a:r>
            <a:r>
              <a:rPr lang="en-AU" dirty="0" smtClean="0"/>
              <a:t>higher mortality </a:t>
            </a:r>
            <a:r>
              <a:rPr lang="en-AU" dirty="0"/>
              <a:t>than people in professional occupations.</a:t>
            </a:r>
            <a:endParaRPr lang="en-AU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accent1"/>
                </a:solidFill>
              </a:rPr>
              <a:t>4. Parental </a:t>
            </a:r>
            <a:r>
              <a:rPr lang="en-AU" b="1" dirty="0">
                <a:solidFill>
                  <a:schemeClr val="accent1"/>
                </a:solidFill>
              </a:rPr>
              <a:t>income</a:t>
            </a:r>
          </a:p>
          <a:p>
            <a:pPr marL="0" indent="0">
              <a:buNone/>
            </a:pPr>
            <a:r>
              <a:rPr lang="en-AU" dirty="0"/>
              <a:t>Living on a low income </a:t>
            </a:r>
            <a:r>
              <a:rPr lang="en-AU" dirty="0" smtClean="0"/>
              <a:t>can affect </a:t>
            </a:r>
            <a:r>
              <a:rPr lang="en-AU" dirty="0"/>
              <a:t>access to nutritious food, medical </a:t>
            </a:r>
            <a:r>
              <a:rPr lang="en-AU" dirty="0" smtClean="0"/>
              <a:t>services</a:t>
            </a:r>
            <a:r>
              <a:rPr lang="en-AU" dirty="0"/>
              <a:t>, appropriate housing </a:t>
            </a:r>
            <a:r>
              <a:rPr lang="en-AU" dirty="0" smtClean="0"/>
              <a:t>and a </a:t>
            </a:r>
            <a:r>
              <a:rPr lang="en-AU" dirty="0"/>
              <a:t>safe </a:t>
            </a:r>
            <a:r>
              <a:rPr lang="en-AU" dirty="0" smtClean="0"/>
              <a:t>environment.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581128"/>
            <a:ext cx="1872208" cy="209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1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Parental health and disability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Having </a:t>
            </a:r>
            <a:r>
              <a:rPr lang="en-AU" dirty="0" smtClean="0"/>
              <a:t>a parent </a:t>
            </a:r>
            <a:r>
              <a:rPr lang="en-AU" dirty="0"/>
              <a:t>with a long-term chronic condition or disability may impact on </a:t>
            </a:r>
            <a:r>
              <a:rPr lang="en-AU" dirty="0" smtClean="0"/>
              <a:t>the needs </a:t>
            </a:r>
            <a:r>
              <a:rPr lang="en-AU" dirty="0"/>
              <a:t>of the child, especially if that parent is not available to provide for </a:t>
            </a:r>
            <a:r>
              <a:rPr lang="en-AU" dirty="0" smtClean="0"/>
              <a:t>the social</a:t>
            </a:r>
            <a:r>
              <a:rPr lang="en-AU" dirty="0"/>
              <a:t>, emotional and financial needs of the child. The impact is </a:t>
            </a:r>
            <a:r>
              <a:rPr lang="en-AU" dirty="0" smtClean="0"/>
              <a:t>obviously more </a:t>
            </a:r>
            <a:r>
              <a:rPr lang="en-AU" dirty="0"/>
              <a:t>significant in the case of </a:t>
            </a:r>
            <a:r>
              <a:rPr lang="en-AU" dirty="0" smtClean="0"/>
              <a:t>single </a:t>
            </a:r>
            <a:r>
              <a:rPr lang="en-AU" dirty="0"/>
              <a:t>parent families</a:t>
            </a:r>
            <a:r>
              <a:rPr lang="en-AU" dirty="0" smtClean="0"/>
              <a:t>.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717031"/>
            <a:ext cx="2448272" cy="225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Parenting practices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AU" b="1" dirty="0" smtClean="0">
                <a:solidFill>
                  <a:schemeClr val="accent1"/>
                </a:solidFill>
              </a:rPr>
              <a:t>Authoritarian</a:t>
            </a:r>
          </a:p>
          <a:p>
            <a:pPr marL="0" indent="0">
              <a:buNone/>
            </a:pPr>
            <a:r>
              <a:rPr lang="en-AU" dirty="0"/>
              <a:t>These parents are </a:t>
            </a:r>
            <a:r>
              <a:rPr lang="en-AU" dirty="0" smtClean="0"/>
              <a:t>often critical</a:t>
            </a:r>
            <a:r>
              <a:rPr lang="en-AU" dirty="0"/>
              <a:t>, tell children what to do and try to make children obey </a:t>
            </a:r>
            <a:r>
              <a:rPr lang="en-AU" dirty="0" smtClean="0"/>
              <a:t>them. This </a:t>
            </a:r>
            <a:r>
              <a:rPr lang="en-AU" dirty="0"/>
              <a:t>parenting style may result in children who do not learn to </a:t>
            </a:r>
            <a:r>
              <a:rPr lang="en-AU" dirty="0" smtClean="0"/>
              <a:t>think for </a:t>
            </a:r>
            <a:r>
              <a:rPr lang="en-AU" dirty="0"/>
              <a:t>themselves</a:t>
            </a:r>
            <a:r>
              <a:rPr lang="en-AU" dirty="0" smtClean="0"/>
              <a:t>.</a:t>
            </a:r>
          </a:p>
          <a:p>
            <a:pPr marL="0" indent="0">
              <a:buNone/>
            </a:pPr>
            <a:r>
              <a:rPr lang="en-AU" b="1" dirty="0" smtClean="0">
                <a:solidFill>
                  <a:schemeClr val="accent1"/>
                </a:solidFill>
              </a:rPr>
              <a:t>2. Authoritative or democratic</a:t>
            </a:r>
          </a:p>
          <a:p>
            <a:pPr marL="0" indent="0">
              <a:buNone/>
            </a:pPr>
            <a:r>
              <a:rPr lang="en-AU" dirty="0"/>
              <a:t>These parents may allow their </a:t>
            </a:r>
            <a:r>
              <a:rPr lang="en-AU" dirty="0" smtClean="0"/>
              <a:t>children to </a:t>
            </a:r>
            <a:r>
              <a:rPr lang="en-AU" dirty="0"/>
              <a:t>make some decisions appropriate to their age with a limited </a:t>
            </a:r>
            <a:r>
              <a:rPr lang="en-AU" dirty="0" smtClean="0"/>
              <a:t>number of </a:t>
            </a:r>
            <a:r>
              <a:rPr lang="en-AU" dirty="0"/>
              <a:t>options. They also aim to improve behaviour through teaching </a:t>
            </a:r>
            <a:r>
              <a:rPr lang="en-AU" dirty="0" smtClean="0"/>
              <a:t>their child </a:t>
            </a:r>
            <a:r>
              <a:rPr lang="en-AU" dirty="0"/>
              <a:t>rather than punishing. This parenting style may result in </a:t>
            </a:r>
            <a:r>
              <a:rPr lang="en-AU" dirty="0" smtClean="0"/>
              <a:t>children who </a:t>
            </a:r>
            <a:r>
              <a:rPr lang="en-AU" dirty="0"/>
              <a:t>are responsible and are able to think about the consequences </a:t>
            </a:r>
            <a:r>
              <a:rPr lang="en-AU" dirty="0" smtClean="0"/>
              <a:t>of their </a:t>
            </a:r>
            <a:r>
              <a:rPr lang="en-AU" dirty="0"/>
              <a:t>behaviour.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43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8291264" cy="6048672"/>
          </a:xfrm>
        </p:spPr>
        <p:txBody>
          <a:bodyPr/>
          <a:lstStyle/>
          <a:p>
            <a:pPr marL="0" indent="0">
              <a:buNone/>
            </a:pPr>
            <a:r>
              <a:rPr lang="en-AU" b="1" dirty="0" smtClean="0">
                <a:solidFill>
                  <a:schemeClr val="accent1"/>
                </a:solidFill>
              </a:rPr>
              <a:t>3. Permissive</a:t>
            </a:r>
          </a:p>
          <a:p>
            <a:pPr marL="0" indent="0">
              <a:buNone/>
            </a:pPr>
            <a:r>
              <a:rPr lang="en-AU" dirty="0"/>
              <a:t>Permissive parents tend to resent routine and offer </a:t>
            </a:r>
            <a:r>
              <a:rPr lang="en-AU" dirty="0" smtClean="0"/>
              <a:t>their children </a:t>
            </a:r>
            <a:r>
              <a:rPr lang="en-AU" dirty="0"/>
              <a:t>a great deal of freedom. Children with permissive parents </a:t>
            </a:r>
            <a:r>
              <a:rPr lang="en-AU" dirty="0" smtClean="0"/>
              <a:t>tend to </a:t>
            </a:r>
            <a:r>
              <a:rPr lang="en-AU" dirty="0"/>
              <a:t>have more trouble with authority so may </a:t>
            </a:r>
            <a:r>
              <a:rPr lang="en-AU" dirty="0" smtClean="0"/>
              <a:t>have </a:t>
            </a:r>
            <a:r>
              <a:rPr lang="en-AU" dirty="0"/>
              <a:t>difficulties at school</a:t>
            </a:r>
            <a:r>
              <a:rPr lang="en-AU" dirty="0" smtClean="0"/>
              <a:t>.</a:t>
            </a:r>
          </a:p>
          <a:p>
            <a:pPr marL="0" indent="0">
              <a:buNone/>
            </a:pPr>
            <a:r>
              <a:rPr lang="en-AU" b="1" dirty="0" smtClean="0">
                <a:solidFill>
                  <a:schemeClr val="accent1"/>
                </a:solidFill>
              </a:rPr>
              <a:t>4. Uninvolved</a:t>
            </a:r>
          </a:p>
          <a:p>
            <a:pPr marL="0" indent="0">
              <a:buNone/>
            </a:pPr>
            <a:r>
              <a:rPr lang="en-AU" dirty="0"/>
              <a:t>T</a:t>
            </a:r>
            <a:r>
              <a:rPr lang="en-AU" dirty="0" smtClean="0"/>
              <a:t>end </a:t>
            </a:r>
            <a:r>
              <a:rPr lang="en-AU" dirty="0"/>
              <a:t>to have few rules and </a:t>
            </a:r>
            <a:r>
              <a:rPr lang="en-AU" dirty="0" smtClean="0"/>
              <a:t>expectations, however</a:t>
            </a:r>
            <a:r>
              <a:rPr lang="en-AU" dirty="0"/>
              <a:t>, unlike the permissive parent, the uninvolved parent does </a:t>
            </a:r>
            <a:r>
              <a:rPr lang="en-AU" dirty="0" smtClean="0"/>
              <a:t>not offer </a:t>
            </a:r>
            <a:r>
              <a:rPr lang="en-AU" dirty="0"/>
              <a:t>the same warmth and affection. They tend to disengage from </a:t>
            </a:r>
            <a:r>
              <a:rPr lang="en-AU" dirty="0" smtClean="0"/>
              <a:t>their child’s </a:t>
            </a:r>
            <a:r>
              <a:rPr lang="en-AU" dirty="0"/>
              <a:t>life and offer little communication or interaction.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315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Positive parenting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The program </a:t>
            </a:r>
            <a:r>
              <a:rPr lang="en-AU" dirty="0"/>
              <a:t>equips parents with skills and strategies to do the following</a:t>
            </a:r>
            <a:r>
              <a:rPr lang="en-AU" dirty="0" smtClean="0"/>
              <a:t>:</a:t>
            </a:r>
          </a:p>
          <a:p>
            <a:pPr>
              <a:buFontTx/>
              <a:buChar char="-"/>
            </a:pPr>
            <a:r>
              <a:rPr lang="en-AU" dirty="0" smtClean="0"/>
              <a:t>Create a supportive family</a:t>
            </a:r>
          </a:p>
          <a:p>
            <a:pPr>
              <a:buFontTx/>
              <a:buChar char="-"/>
            </a:pPr>
            <a:r>
              <a:rPr lang="en-AU" dirty="0" smtClean="0"/>
              <a:t>Encourage appropriate behaviour in their children</a:t>
            </a:r>
          </a:p>
          <a:p>
            <a:pPr>
              <a:buFontTx/>
              <a:buChar char="-"/>
            </a:pPr>
            <a:r>
              <a:rPr lang="en-AU" dirty="0" smtClean="0"/>
              <a:t>Deal with problem behaviour in a positive, consistent and confident way</a:t>
            </a:r>
          </a:p>
          <a:p>
            <a:pPr>
              <a:buFontTx/>
              <a:buChar char="-"/>
            </a:pPr>
            <a:r>
              <a:rPr lang="en-AU" dirty="0" smtClean="0"/>
              <a:t>Build positive relationships with their children</a:t>
            </a:r>
          </a:p>
          <a:p>
            <a:pPr>
              <a:buFontTx/>
              <a:buChar char="-"/>
            </a:pPr>
            <a:r>
              <a:rPr lang="en-AU" dirty="0" smtClean="0"/>
              <a:t>Resolve conflicts</a:t>
            </a:r>
          </a:p>
          <a:p>
            <a:pPr marL="0" indent="0">
              <a:buNone/>
            </a:pPr>
            <a:r>
              <a:rPr lang="en-AU" smtClean="0">
                <a:hlinkClick r:id="rId2" action="ppaction://hlinkfile"/>
              </a:rPr>
              <a:t>D:\Users\08470047\Documents\Unit 2 Health and Human Development\Positive Parenting Program (Triple P).mp4</a:t>
            </a:r>
            <a:endParaRPr lang="en-AU" dirty="0" smtClean="0"/>
          </a:p>
          <a:p>
            <a:pPr>
              <a:buFontTx/>
              <a:buChar char="-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8322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47</TotalTime>
  <Words>516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The impact of the social environment (family)</vt:lpstr>
      <vt:lpstr>Family socioeconomic status</vt:lpstr>
      <vt:lpstr>PowerPoint Presentation</vt:lpstr>
      <vt:lpstr>Parental health and disability</vt:lpstr>
      <vt:lpstr>Parenting practices</vt:lpstr>
      <vt:lpstr>PowerPoint Presentation</vt:lpstr>
      <vt:lpstr>Positive parenting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the social environment (family)</dc:title>
  <dc:creator>08470047</dc:creator>
  <cp:lastModifiedBy>08470047</cp:lastModifiedBy>
  <cp:revision>4</cp:revision>
  <dcterms:created xsi:type="dcterms:W3CDTF">2011-08-14T23:07:24Z</dcterms:created>
  <dcterms:modified xsi:type="dcterms:W3CDTF">2011-08-14T23:54:42Z</dcterms:modified>
</cp:coreProperties>
</file>